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8"/>
  </p:notesMasterIdLst>
  <p:sldIdLst>
    <p:sldId id="256" r:id="rId2"/>
    <p:sldId id="258" r:id="rId3"/>
    <p:sldId id="259" r:id="rId4"/>
    <p:sldId id="260" r:id="rId5"/>
    <p:sldId id="305" r:id="rId6"/>
    <p:sldId id="306" r:id="rId7"/>
    <p:sldId id="307" r:id="rId8"/>
    <p:sldId id="309" r:id="rId9"/>
    <p:sldId id="311" r:id="rId10"/>
    <p:sldId id="310" r:id="rId11"/>
    <p:sldId id="308" r:id="rId12"/>
    <p:sldId id="312" r:id="rId13"/>
    <p:sldId id="313" r:id="rId14"/>
    <p:sldId id="314" r:id="rId15"/>
    <p:sldId id="315" r:id="rId16"/>
    <p:sldId id="316" r:id="rId17"/>
    <p:sldId id="318" r:id="rId18"/>
    <p:sldId id="317" r:id="rId19"/>
    <p:sldId id="319" r:id="rId20"/>
    <p:sldId id="320" r:id="rId21"/>
    <p:sldId id="321" r:id="rId22"/>
    <p:sldId id="325" r:id="rId23"/>
    <p:sldId id="326" r:id="rId24"/>
    <p:sldId id="323" r:id="rId25"/>
    <p:sldId id="324" r:id="rId26"/>
    <p:sldId id="26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108CA2-929D-4B01-83EA-FE60220CD4BA}">
  <a:tblStyle styleId="{03108CA2-929D-4B01-83EA-FE60220CD4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3" autoAdjust="0"/>
    <p:restoredTop sz="94660"/>
  </p:normalViewPr>
  <p:slideViewPr>
    <p:cSldViewPr snapToGrid="0">
      <p:cViewPr varScale="1">
        <p:scale>
          <a:sx n="138" d="100"/>
          <a:sy n="138" d="100"/>
        </p:scale>
        <p:origin x="12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24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0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29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679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162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169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40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62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550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03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465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2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63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447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806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24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7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985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47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385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85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59" r:id="rId9"/>
    <p:sldLayoutId id="2147483661" r:id="rId10"/>
    <p:sldLayoutId id="2147483663"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343130" y="1545859"/>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DE" sz="5000" b="1" dirty="0">
                <a:solidFill>
                  <a:schemeClr val="dk2"/>
                </a:solidFill>
              </a:rPr>
              <a:t>9min: </a:t>
            </a:r>
            <a:r>
              <a:rPr lang="zh-CN" altLang="en-US" sz="5000" b="1" dirty="0">
                <a:solidFill>
                  <a:schemeClr val="dk2"/>
                </a:solidFill>
              </a:rPr>
              <a:t>学术支援平台</a:t>
            </a:r>
            <a:endParaRPr sz="5000" b="1" dirty="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zh-CN" altLang="en-US" sz="1400" dirty="0">
                <a:solidFill>
                  <a:schemeClr val="accent1"/>
                </a:solidFill>
              </a:rPr>
              <a:t>杨鑫 </a:t>
            </a:r>
            <a:r>
              <a:rPr lang="en-US" altLang="zh-CN" sz="1400" dirty="0">
                <a:solidFill>
                  <a:schemeClr val="accent1"/>
                </a:solidFill>
              </a:rPr>
              <a:t>1950787</a:t>
            </a:r>
          </a:p>
          <a:p>
            <a:pPr marL="0" lvl="0" indent="0" algn="r" rtl="0">
              <a:spcBef>
                <a:spcPts val="0"/>
              </a:spcBef>
              <a:spcAft>
                <a:spcPts val="0"/>
              </a:spcAft>
              <a:buClr>
                <a:schemeClr val="dk1"/>
              </a:buClr>
              <a:buSzPts val="1100"/>
              <a:buFont typeface="Arial"/>
              <a:buNone/>
            </a:pPr>
            <a:r>
              <a:rPr lang="zh-CN" altLang="en-US" sz="1400" dirty="0">
                <a:solidFill>
                  <a:schemeClr val="accent1"/>
                </a:solidFill>
              </a:rPr>
              <a:t>李乐天 </a:t>
            </a:r>
            <a:r>
              <a:rPr lang="en-US" altLang="zh-CN" sz="1400" dirty="0">
                <a:solidFill>
                  <a:schemeClr val="accent1"/>
                </a:solidFill>
              </a:rPr>
              <a:t>1950848</a:t>
            </a:r>
          </a:p>
          <a:p>
            <a:pPr marL="0" lvl="0" indent="0" algn="r" rtl="0">
              <a:spcBef>
                <a:spcPts val="0"/>
              </a:spcBef>
              <a:spcAft>
                <a:spcPts val="0"/>
              </a:spcAft>
              <a:buClr>
                <a:schemeClr val="dk1"/>
              </a:buClr>
              <a:buSzPts val="1100"/>
              <a:buFont typeface="Arial"/>
              <a:buNone/>
            </a:pPr>
            <a:r>
              <a:rPr lang="zh-CN" altLang="en-US" sz="1400" dirty="0">
                <a:solidFill>
                  <a:schemeClr val="accent1"/>
                </a:solidFill>
              </a:rPr>
              <a:t>孟宇 </a:t>
            </a:r>
            <a:r>
              <a:rPr lang="en-US" altLang="zh-CN" sz="1400" dirty="0">
                <a:solidFill>
                  <a:schemeClr val="accent1"/>
                </a:solidFill>
              </a:rPr>
              <a:t>1951477</a:t>
            </a:r>
          </a:p>
          <a:p>
            <a:pPr marL="0" lvl="0" indent="0" algn="r" rtl="0">
              <a:spcBef>
                <a:spcPts val="0"/>
              </a:spcBef>
              <a:spcAft>
                <a:spcPts val="0"/>
              </a:spcAft>
              <a:buClr>
                <a:schemeClr val="dk1"/>
              </a:buClr>
              <a:buSzPts val="1100"/>
              <a:buFont typeface="Arial"/>
              <a:buNone/>
            </a:pPr>
            <a:r>
              <a:rPr lang="zh-CN" altLang="en-US" sz="1400" dirty="0">
                <a:solidFill>
                  <a:schemeClr val="accent1"/>
                </a:solidFill>
              </a:rPr>
              <a:t>姜文渊 </a:t>
            </a:r>
            <a:r>
              <a:rPr lang="en-US" altLang="zh-CN" sz="1400" dirty="0">
                <a:solidFill>
                  <a:schemeClr val="accent1"/>
                </a:solidFill>
              </a:rPr>
              <a:t>1951510</a:t>
            </a:r>
          </a:p>
          <a:p>
            <a:pPr marL="0" lvl="0" indent="0" algn="r" rtl="0">
              <a:spcBef>
                <a:spcPts val="0"/>
              </a:spcBef>
              <a:spcAft>
                <a:spcPts val="0"/>
              </a:spcAft>
              <a:buClr>
                <a:schemeClr val="dk1"/>
              </a:buClr>
              <a:buSzPts val="1100"/>
              <a:buFont typeface="Arial"/>
              <a:buNone/>
            </a:pPr>
            <a:r>
              <a:rPr lang="zh-CN" altLang="en-US" sz="1400" dirty="0">
                <a:solidFill>
                  <a:schemeClr val="accent1"/>
                </a:solidFill>
              </a:rPr>
              <a:t>杨淳屹 </a:t>
            </a:r>
            <a:r>
              <a:rPr lang="en-US" altLang="zh-CN" sz="1400" dirty="0">
                <a:solidFill>
                  <a:schemeClr val="accent1"/>
                </a:solidFill>
              </a:rPr>
              <a:t>1953824</a:t>
            </a:r>
            <a:endParaRPr sz="14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353290" y="1783357"/>
            <a:ext cx="32919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dirty="0">
                <a:latin typeface="Barlow Semi Condensed"/>
                <a:ea typeface="Barlow Semi Condensed"/>
                <a:cs typeface="Barlow Semi Condensed"/>
                <a:sym typeface="Barlow Semi Condensed"/>
              </a:rPr>
              <a:t>整个架构大致分为两大部分，前端部分对应传统三层架构的</a:t>
            </a:r>
            <a:r>
              <a:rPr lang="en-US" altLang="zh-CN" sz="1400" dirty="0">
                <a:latin typeface="Barlow Semi Condensed"/>
                <a:ea typeface="Barlow Semi Condensed"/>
                <a:cs typeface="Barlow Semi Condensed"/>
                <a:sym typeface="Barlow Semi Condensed"/>
              </a:rPr>
              <a:t>Presentation Layer</a:t>
            </a:r>
            <a:r>
              <a:rPr lang="zh-CN" altLang="en-US" sz="1400" dirty="0">
                <a:latin typeface="Barlow Semi Condensed"/>
                <a:ea typeface="Barlow Semi Condensed"/>
                <a:cs typeface="Barlow Semi Condensed"/>
                <a:sym typeface="Barlow Semi Condensed"/>
              </a:rPr>
              <a:t>，而后端架构则是基于微服务的架构。每个微服务都拥有自己的架构（不同微服务的架构不必相同），各自通过内网进行通信。而微服务的“微”并不是指规模小（例如数据分析子系统，就很有可能涉及到大规模的并行计算），而是指责任小。</a:t>
            </a:r>
            <a:endParaRPr sz="1400" dirty="0">
              <a:latin typeface="Barlow Semi Condensed"/>
              <a:ea typeface="Barlow Semi Condensed"/>
              <a:cs typeface="Barlow Semi Condensed"/>
              <a:sym typeface="Barlow Semi Condensed"/>
            </a:endParaRPr>
          </a:p>
        </p:txBody>
      </p:sp>
      <p:sp>
        <p:nvSpPr>
          <p:cNvPr id="2" name="AutoShape 2">
            <a:extLst>
              <a:ext uri="{FF2B5EF4-FFF2-40B4-BE49-F238E27FC236}">
                <a16:creationId xmlns:a16="http://schemas.microsoft.com/office/drawing/2014/main" id="{9DD8685E-D78A-F252-A923-7A434670143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146C40A4-7DD3-C14C-14E4-C691EC4DA828}"/>
              </a:ext>
            </a:extLst>
          </p:cNvPr>
          <p:cNvPicPr>
            <a:picLocks noChangeAspect="1"/>
          </p:cNvPicPr>
          <p:nvPr/>
        </p:nvPicPr>
        <p:blipFill>
          <a:blip r:embed="rId3"/>
          <a:stretch>
            <a:fillRect/>
          </a:stretch>
        </p:blipFill>
        <p:spPr>
          <a:xfrm>
            <a:off x="4046739" y="196128"/>
            <a:ext cx="5048473" cy="4751243"/>
          </a:xfrm>
          <a:prstGeom prst="rect">
            <a:avLst/>
          </a:prstGeom>
        </p:spPr>
      </p:pic>
    </p:spTree>
    <p:extLst>
      <p:ext uri="{BB962C8B-B14F-4D97-AF65-F5344CB8AC3E}">
        <p14:creationId xmlns:p14="http://schemas.microsoft.com/office/powerpoint/2010/main" val="33250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3269672" y="2194632"/>
            <a:ext cx="3200400" cy="804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4800" b="1" dirty="0">
                <a:solidFill>
                  <a:schemeClr val="accent1"/>
                </a:solidFill>
              </a:rPr>
              <a:t>系统分析</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89668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用户登录注册与认证系统</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23084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solidFill>
                  <a:schemeClr val="accent1"/>
                </a:solidFill>
              </a:rPr>
              <a:t>用例图</a:t>
            </a:r>
            <a:endParaRPr dirty="0"/>
          </a:p>
        </p:txBody>
      </p:sp>
      <p:pic>
        <p:nvPicPr>
          <p:cNvPr id="19" name="图片 18">
            <a:extLst>
              <a:ext uri="{FF2B5EF4-FFF2-40B4-BE49-F238E27FC236}">
                <a16:creationId xmlns:a16="http://schemas.microsoft.com/office/drawing/2014/main" id="{C3A09F98-CA71-8BF9-CFDA-970BB51FFD3E}"/>
              </a:ext>
            </a:extLst>
          </p:cNvPr>
          <p:cNvPicPr>
            <a:picLocks noChangeAspect="1"/>
          </p:cNvPicPr>
          <p:nvPr/>
        </p:nvPicPr>
        <p:blipFill>
          <a:blip r:embed="rId3"/>
          <a:stretch>
            <a:fillRect/>
          </a:stretch>
        </p:blipFill>
        <p:spPr>
          <a:xfrm>
            <a:off x="4592205" y="1683327"/>
            <a:ext cx="4394651" cy="3176155"/>
          </a:xfrm>
          <a:prstGeom prst="rect">
            <a:avLst/>
          </a:prstGeom>
        </p:spPr>
      </p:pic>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用户在登录注册系统中进行登录和注册操作，从而正式进入到本系统的使用当中。</a:t>
            </a:r>
          </a:p>
        </p:txBody>
      </p:sp>
      <p:pic>
        <p:nvPicPr>
          <p:cNvPr id="35" name="Google Shape;4989;p68">
            <a:extLst>
              <a:ext uri="{FF2B5EF4-FFF2-40B4-BE49-F238E27FC236}">
                <a16:creationId xmlns:a16="http://schemas.microsoft.com/office/drawing/2014/main" id="{772B993A-392F-6157-235E-1F71A33DAED1}"/>
              </a:ext>
            </a:extLst>
          </p:cNvPr>
          <p:cNvPicPr preferRelativeResize="0"/>
          <p:nvPr/>
        </p:nvPicPr>
        <p:blipFill rotWithShape="1">
          <a:blip r:embed="rId4">
            <a:alphaModFix/>
          </a:blip>
          <a:srcRect l="-4042" t="-5945" r="-4053" b="-2151"/>
          <a:stretch/>
        </p:blipFill>
        <p:spPr>
          <a:xfrm>
            <a:off x="248769" y="2879986"/>
            <a:ext cx="1881484" cy="1881476"/>
          </a:xfrm>
          <a:prstGeom prst="rect">
            <a:avLst/>
          </a:prstGeom>
          <a:noFill/>
          <a:ln>
            <a:noFill/>
          </a:ln>
        </p:spPr>
      </p:pic>
    </p:spTree>
    <p:extLst>
      <p:ext uri="{BB962C8B-B14F-4D97-AF65-F5344CB8AC3E}">
        <p14:creationId xmlns:p14="http://schemas.microsoft.com/office/powerpoint/2010/main" val="163845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用户登录注册与认证系统</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1</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时序图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用户在登录注册系统中进行登录和注册操作，从而正式进入到本系统的使用当中。</a:t>
            </a:r>
          </a:p>
        </p:txBody>
      </p:sp>
      <p:pic>
        <p:nvPicPr>
          <p:cNvPr id="35" name="Google Shape;4989;p68">
            <a:extLst>
              <a:ext uri="{FF2B5EF4-FFF2-40B4-BE49-F238E27FC236}">
                <a16:creationId xmlns:a16="http://schemas.microsoft.com/office/drawing/2014/main" id="{772B993A-392F-6157-235E-1F71A33DAED1}"/>
              </a:ext>
            </a:extLst>
          </p:cNvPr>
          <p:cNvPicPr preferRelativeResize="0"/>
          <p:nvPr/>
        </p:nvPicPr>
        <p:blipFill rotWithShape="1">
          <a:blip r:embed="rId3">
            <a:alphaModFix/>
          </a:blip>
          <a:srcRect l="-4042" t="-5945" r="-4053" b="-2151"/>
          <a:stretch/>
        </p:blipFill>
        <p:spPr>
          <a:xfrm>
            <a:off x="248769" y="2879986"/>
            <a:ext cx="1881484" cy="1881476"/>
          </a:xfrm>
          <a:prstGeom prst="rect">
            <a:avLst/>
          </a:prstGeom>
          <a:noFill/>
          <a:ln>
            <a:noFill/>
          </a:ln>
        </p:spPr>
      </p:pic>
    </p:spTree>
    <p:extLst>
      <p:ext uri="{BB962C8B-B14F-4D97-AF65-F5344CB8AC3E}">
        <p14:creationId xmlns:p14="http://schemas.microsoft.com/office/powerpoint/2010/main" val="103548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用户信息管理系统</a:t>
            </a: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2</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用例图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系统管理员可以查询，封禁，修改用户信息</a:t>
            </a:r>
          </a:p>
        </p:txBody>
      </p:sp>
      <p:pic>
        <p:nvPicPr>
          <p:cNvPr id="9" name="图片 8">
            <a:extLst>
              <a:ext uri="{FF2B5EF4-FFF2-40B4-BE49-F238E27FC236}">
                <a16:creationId xmlns:a16="http://schemas.microsoft.com/office/drawing/2014/main" id="{229572DF-0904-91E1-9A47-237ABEE1A4AC}"/>
              </a:ext>
            </a:extLst>
          </p:cNvPr>
          <p:cNvPicPr>
            <a:picLocks noChangeAspect="1"/>
          </p:cNvPicPr>
          <p:nvPr/>
        </p:nvPicPr>
        <p:blipFill>
          <a:blip r:embed="rId3"/>
          <a:stretch>
            <a:fillRect/>
          </a:stretch>
        </p:blipFill>
        <p:spPr>
          <a:xfrm>
            <a:off x="4354158" y="2137052"/>
            <a:ext cx="4644370" cy="2721781"/>
          </a:xfrm>
          <a:prstGeom prst="rect">
            <a:avLst/>
          </a:prstGeom>
        </p:spPr>
      </p:pic>
      <p:pic>
        <p:nvPicPr>
          <p:cNvPr id="15" name="Google Shape;4991;p68">
            <a:extLst>
              <a:ext uri="{FF2B5EF4-FFF2-40B4-BE49-F238E27FC236}">
                <a16:creationId xmlns:a16="http://schemas.microsoft.com/office/drawing/2014/main" id="{C0FD4C06-676D-868B-1076-131A7109B8C9}"/>
              </a:ext>
            </a:extLst>
          </p:cNvPr>
          <p:cNvPicPr preferRelativeResize="0"/>
          <p:nvPr/>
        </p:nvPicPr>
        <p:blipFill rotWithShape="1">
          <a:blip r:embed="rId4">
            <a:alphaModFix/>
          </a:blip>
          <a:srcRect l="3712" r="3703" b="7415"/>
          <a:stretch/>
        </p:blipFill>
        <p:spPr>
          <a:xfrm>
            <a:off x="276590" y="3040080"/>
            <a:ext cx="1881485" cy="1881475"/>
          </a:xfrm>
          <a:prstGeom prst="rect">
            <a:avLst/>
          </a:prstGeom>
          <a:noFill/>
          <a:ln>
            <a:noFill/>
          </a:ln>
        </p:spPr>
      </p:pic>
    </p:spTree>
    <p:extLst>
      <p:ext uri="{BB962C8B-B14F-4D97-AF65-F5344CB8AC3E}">
        <p14:creationId xmlns:p14="http://schemas.microsoft.com/office/powerpoint/2010/main" val="1712540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用户信息管理系统</a:t>
            </a: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2</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时序图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系统管理员可以查询，封禁，修改用户信息</a:t>
            </a:r>
          </a:p>
        </p:txBody>
      </p:sp>
      <p:pic>
        <p:nvPicPr>
          <p:cNvPr id="15" name="Google Shape;4991;p68">
            <a:extLst>
              <a:ext uri="{FF2B5EF4-FFF2-40B4-BE49-F238E27FC236}">
                <a16:creationId xmlns:a16="http://schemas.microsoft.com/office/drawing/2014/main" id="{C0FD4C06-676D-868B-1076-131A7109B8C9}"/>
              </a:ext>
            </a:extLst>
          </p:cNvPr>
          <p:cNvPicPr preferRelativeResize="0"/>
          <p:nvPr/>
        </p:nvPicPr>
        <p:blipFill rotWithShape="1">
          <a:blip r:embed="rId3">
            <a:alphaModFix/>
          </a:blip>
          <a:srcRect l="3712" r="3703" b="7415"/>
          <a:stretch/>
        </p:blipFill>
        <p:spPr>
          <a:xfrm>
            <a:off x="276590" y="3040080"/>
            <a:ext cx="1881485" cy="1881475"/>
          </a:xfrm>
          <a:prstGeom prst="rect">
            <a:avLst/>
          </a:prstGeom>
          <a:noFill/>
          <a:ln>
            <a:noFill/>
          </a:ln>
        </p:spPr>
      </p:pic>
    </p:spTree>
    <p:extLst>
      <p:ext uri="{BB962C8B-B14F-4D97-AF65-F5344CB8AC3E}">
        <p14:creationId xmlns:p14="http://schemas.microsoft.com/office/powerpoint/2010/main" val="4012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首页推荐与检索系统</a:t>
            </a: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3</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用例图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登陆用户可以查看，修改推荐内容，并搜索特定主题，浏览订单</a:t>
            </a:r>
          </a:p>
        </p:txBody>
      </p:sp>
      <p:pic>
        <p:nvPicPr>
          <p:cNvPr id="3" name="图片 2">
            <a:extLst>
              <a:ext uri="{FF2B5EF4-FFF2-40B4-BE49-F238E27FC236}">
                <a16:creationId xmlns:a16="http://schemas.microsoft.com/office/drawing/2014/main" id="{47A76CB2-4416-A1DE-FCD1-0FDE939D2F4B}"/>
              </a:ext>
            </a:extLst>
          </p:cNvPr>
          <p:cNvPicPr>
            <a:picLocks noChangeAspect="1"/>
          </p:cNvPicPr>
          <p:nvPr/>
        </p:nvPicPr>
        <p:blipFill>
          <a:blip r:embed="rId3"/>
          <a:stretch>
            <a:fillRect/>
          </a:stretch>
        </p:blipFill>
        <p:spPr>
          <a:xfrm>
            <a:off x="4315691" y="2243608"/>
            <a:ext cx="4721777" cy="2457541"/>
          </a:xfrm>
          <a:prstGeom prst="rect">
            <a:avLst/>
          </a:prstGeom>
        </p:spPr>
      </p:pic>
      <p:pic>
        <p:nvPicPr>
          <p:cNvPr id="10" name="Google Shape;4982;p68">
            <a:extLst>
              <a:ext uri="{FF2B5EF4-FFF2-40B4-BE49-F238E27FC236}">
                <a16:creationId xmlns:a16="http://schemas.microsoft.com/office/drawing/2014/main" id="{AB3D72F3-7A6E-3FCA-FEDD-57E63E619712}"/>
              </a:ext>
            </a:extLst>
          </p:cNvPr>
          <p:cNvPicPr preferRelativeResize="0"/>
          <p:nvPr/>
        </p:nvPicPr>
        <p:blipFill rotWithShape="1">
          <a:blip r:embed="rId4">
            <a:alphaModFix/>
          </a:blip>
          <a:srcRect l="2759" t="5125" r="2749" b="5116"/>
          <a:stretch/>
        </p:blipFill>
        <p:spPr>
          <a:xfrm>
            <a:off x="137992" y="2978004"/>
            <a:ext cx="1980596" cy="1881476"/>
          </a:xfrm>
          <a:prstGeom prst="rect">
            <a:avLst/>
          </a:prstGeom>
          <a:noFill/>
          <a:ln>
            <a:noFill/>
          </a:ln>
        </p:spPr>
      </p:pic>
    </p:spTree>
    <p:extLst>
      <p:ext uri="{BB962C8B-B14F-4D97-AF65-F5344CB8AC3E}">
        <p14:creationId xmlns:p14="http://schemas.microsoft.com/office/powerpoint/2010/main" val="123206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t>首页推荐与检索系统</a:t>
            </a: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3</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时序图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399737" y="2034914"/>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登陆用户可以查看，修改推荐内容，并搜索特定主题，浏览订单</a:t>
            </a:r>
          </a:p>
        </p:txBody>
      </p:sp>
      <p:pic>
        <p:nvPicPr>
          <p:cNvPr id="8" name="Google Shape;4982;p68">
            <a:extLst>
              <a:ext uri="{FF2B5EF4-FFF2-40B4-BE49-F238E27FC236}">
                <a16:creationId xmlns:a16="http://schemas.microsoft.com/office/drawing/2014/main" id="{7F077943-039D-EE95-B680-0853A79CB10F}"/>
              </a:ext>
            </a:extLst>
          </p:cNvPr>
          <p:cNvPicPr preferRelativeResize="0"/>
          <p:nvPr/>
        </p:nvPicPr>
        <p:blipFill rotWithShape="1">
          <a:blip r:embed="rId3">
            <a:alphaModFix/>
          </a:blip>
          <a:srcRect l="2759" t="5125" r="2749" b="5116"/>
          <a:stretch/>
        </p:blipFill>
        <p:spPr>
          <a:xfrm>
            <a:off x="137992" y="3170040"/>
            <a:ext cx="1980596" cy="1881476"/>
          </a:xfrm>
          <a:prstGeom prst="rect">
            <a:avLst/>
          </a:prstGeom>
          <a:noFill/>
          <a:ln>
            <a:noFill/>
          </a:ln>
        </p:spPr>
      </p:pic>
    </p:spTree>
    <p:extLst>
      <p:ext uri="{BB962C8B-B14F-4D97-AF65-F5344CB8AC3E}">
        <p14:creationId xmlns:p14="http://schemas.microsoft.com/office/powerpoint/2010/main" val="354536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4</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用例图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128290" y="1925732"/>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甲乙方合作推进完成需求，甲方支付酬金，双方可互评</a:t>
            </a:r>
          </a:p>
        </p:txBody>
      </p:sp>
      <p:pic>
        <p:nvPicPr>
          <p:cNvPr id="4" name="图片 3">
            <a:extLst>
              <a:ext uri="{FF2B5EF4-FFF2-40B4-BE49-F238E27FC236}">
                <a16:creationId xmlns:a16="http://schemas.microsoft.com/office/drawing/2014/main" id="{8C4EB849-D01B-A871-579B-5D738FBADEEB}"/>
              </a:ext>
            </a:extLst>
          </p:cNvPr>
          <p:cNvPicPr>
            <a:picLocks noChangeAspect="1"/>
          </p:cNvPicPr>
          <p:nvPr/>
        </p:nvPicPr>
        <p:blipFill>
          <a:blip r:embed="rId3"/>
          <a:stretch>
            <a:fillRect/>
          </a:stretch>
        </p:blipFill>
        <p:spPr>
          <a:xfrm>
            <a:off x="4205408" y="2034914"/>
            <a:ext cx="4800600" cy="2756871"/>
          </a:xfrm>
          <a:prstGeom prst="rect">
            <a:avLst/>
          </a:prstGeom>
        </p:spPr>
      </p:pic>
      <p:sp>
        <p:nvSpPr>
          <p:cNvPr id="11" name="Google Shape;2224;p41">
            <a:extLst>
              <a:ext uri="{FF2B5EF4-FFF2-40B4-BE49-F238E27FC236}">
                <a16:creationId xmlns:a16="http://schemas.microsoft.com/office/drawing/2014/main" id="{24261044-A1C4-9AB7-8C66-0DD1B62D9F91}"/>
              </a:ext>
            </a:extLst>
          </p:cNvPr>
          <p:cNvSpPr txBox="1">
            <a:spLocks/>
          </p:cNvSpPr>
          <p:nvPr/>
        </p:nvSpPr>
        <p:spPr>
          <a:xfrm>
            <a:off x="1721175" y="594750"/>
            <a:ext cx="6006300" cy="5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b="1" dirty="0"/>
              <a:t>甲乙方合作系统</a:t>
            </a:r>
            <a:endParaRPr lang="de-DE" b="1" dirty="0"/>
          </a:p>
        </p:txBody>
      </p:sp>
      <p:pic>
        <p:nvPicPr>
          <p:cNvPr id="12" name="Google Shape;4990;p68">
            <a:extLst>
              <a:ext uri="{FF2B5EF4-FFF2-40B4-BE49-F238E27FC236}">
                <a16:creationId xmlns:a16="http://schemas.microsoft.com/office/drawing/2014/main" id="{2880D581-3654-5202-1FE3-F138A0E5197B}"/>
              </a:ext>
            </a:extLst>
          </p:cNvPr>
          <p:cNvPicPr preferRelativeResize="0"/>
          <p:nvPr/>
        </p:nvPicPr>
        <p:blipFill rotWithShape="1">
          <a:blip r:embed="rId4">
            <a:alphaModFix/>
          </a:blip>
          <a:srcRect l="4069" t="2057" r="4060" b="6072"/>
          <a:stretch/>
        </p:blipFill>
        <p:spPr>
          <a:xfrm>
            <a:off x="376850" y="2951676"/>
            <a:ext cx="1881484" cy="1881475"/>
          </a:xfrm>
          <a:prstGeom prst="rect">
            <a:avLst/>
          </a:prstGeom>
          <a:noFill/>
          <a:ln>
            <a:noFill/>
          </a:ln>
        </p:spPr>
      </p:pic>
    </p:spTree>
    <p:extLst>
      <p:ext uri="{BB962C8B-B14F-4D97-AF65-F5344CB8AC3E}">
        <p14:creationId xmlns:p14="http://schemas.microsoft.com/office/powerpoint/2010/main" val="368346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	</a:t>
            </a:r>
            <a:endParaRPr lang="de-DE" b="1" dirty="0"/>
          </a:p>
        </p:txBody>
      </p:sp>
      <p:sp>
        <p:nvSpPr>
          <p:cNvPr id="2233" name="Google Shape;2233;p41"/>
          <p:cNvSpPr txBox="1"/>
          <p:nvPr/>
        </p:nvSpPr>
        <p:spPr>
          <a:xfrm>
            <a:off x="137992" y="7402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a:t>
            </a:r>
            <a:r>
              <a:rPr lang="en-US" altLang="zh-CN" sz="7200" dirty="0">
                <a:solidFill>
                  <a:schemeClr val="accent1"/>
                </a:solidFill>
                <a:latin typeface="Fjalla One"/>
                <a:ea typeface="Fjalla One"/>
                <a:cs typeface="Fjalla One"/>
                <a:sym typeface="Fjalla One"/>
              </a:rPr>
              <a:t>4</a:t>
            </a:r>
            <a:endParaRPr sz="7200" dirty="0">
              <a:solidFill>
                <a:schemeClr val="accent1"/>
              </a:solidFill>
              <a:latin typeface="Fjalla One"/>
              <a:ea typeface="Fjalla One"/>
              <a:cs typeface="Fjalla One"/>
              <a:sym typeface="Fjalla One"/>
            </a:endParaRPr>
          </a:p>
        </p:txBody>
      </p:sp>
      <p:sp>
        <p:nvSpPr>
          <p:cNvPr id="31" name="Google Shape;2225;p41">
            <a:extLst>
              <a:ext uri="{FF2B5EF4-FFF2-40B4-BE49-F238E27FC236}">
                <a16:creationId xmlns:a16="http://schemas.microsoft.com/office/drawing/2014/main" id="{F1234FBA-A331-4BD9-6E24-08BA3C89EE32}"/>
              </a:ext>
            </a:extLst>
          </p:cNvPr>
          <p:cNvSpPr txBox="1">
            <a:spLocks noGrp="1"/>
          </p:cNvSpPr>
          <p:nvPr>
            <p:ph type="subTitle" idx="1"/>
          </p:nvPr>
        </p:nvSpPr>
        <p:spPr>
          <a:xfrm>
            <a:off x="5840121" y="1514864"/>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t>时序图</a:t>
            </a:r>
            <a:endParaRPr dirty="0"/>
          </a:p>
        </p:txBody>
      </p:sp>
      <p:sp>
        <p:nvSpPr>
          <p:cNvPr id="34" name="Google Shape;2200;p40">
            <a:extLst>
              <a:ext uri="{FF2B5EF4-FFF2-40B4-BE49-F238E27FC236}">
                <a16:creationId xmlns:a16="http://schemas.microsoft.com/office/drawing/2014/main" id="{CD89CB58-6F94-0065-4D50-28F326987DAF}"/>
              </a:ext>
            </a:extLst>
          </p:cNvPr>
          <p:cNvSpPr txBox="1">
            <a:spLocks/>
          </p:cNvSpPr>
          <p:nvPr/>
        </p:nvSpPr>
        <p:spPr>
          <a:xfrm>
            <a:off x="1128290" y="1925732"/>
            <a:ext cx="2772017"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zh-CN" altLang="en-US" b="1" dirty="0">
                <a:solidFill>
                  <a:schemeClr val="dk2"/>
                </a:solidFill>
                <a:latin typeface="Barlow Semi Condensed"/>
                <a:ea typeface="Barlow Semi Condensed"/>
                <a:cs typeface="Barlow Semi Condensed"/>
                <a:sym typeface="Barlow Semi Condensed"/>
              </a:rPr>
              <a:t>甲乙方合作推进完成需求，甲方支付酬金，双方可互评</a:t>
            </a:r>
          </a:p>
        </p:txBody>
      </p:sp>
      <p:sp>
        <p:nvSpPr>
          <p:cNvPr id="11" name="Google Shape;2224;p41">
            <a:extLst>
              <a:ext uri="{FF2B5EF4-FFF2-40B4-BE49-F238E27FC236}">
                <a16:creationId xmlns:a16="http://schemas.microsoft.com/office/drawing/2014/main" id="{24261044-A1C4-9AB7-8C66-0DD1B62D9F91}"/>
              </a:ext>
            </a:extLst>
          </p:cNvPr>
          <p:cNvSpPr txBox="1">
            <a:spLocks/>
          </p:cNvSpPr>
          <p:nvPr/>
        </p:nvSpPr>
        <p:spPr>
          <a:xfrm>
            <a:off x="1721175" y="594750"/>
            <a:ext cx="6006300" cy="5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b="1" dirty="0"/>
              <a:t>甲乙方合作系统</a:t>
            </a:r>
            <a:endParaRPr lang="de-DE" b="1" dirty="0"/>
          </a:p>
        </p:txBody>
      </p:sp>
      <p:pic>
        <p:nvPicPr>
          <p:cNvPr id="12" name="Google Shape;4990;p68">
            <a:extLst>
              <a:ext uri="{FF2B5EF4-FFF2-40B4-BE49-F238E27FC236}">
                <a16:creationId xmlns:a16="http://schemas.microsoft.com/office/drawing/2014/main" id="{2880D581-3654-5202-1FE3-F138A0E5197B}"/>
              </a:ext>
            </a:extLst>
          </p:cNvPr>
          <p:cNvPicPr preferRelativeResize="0"/>
          <p:nvPr/>
        </p:nvPicPr>
        <p:blipFill rotWithShape="1">
          <a:blip r:embed="rId3">
            <a:alphaModFix/>
          </a:blip>
          <a:srcRect l="4069" t="2057" r="4060" b="6072"/>
          <a:stretch/>
        </p:blipFill>
        <p:spPr>
          <a:xfrm>
            <a:off x="376850" y="2951676"/>
            <a:ext cx="1881484" cy="1881475"/>
          </a:xfrm>
          <a:prstGeom prst="rect">
            <a:avLst/>
          </a:prstGeom>
          <a:noFill/>
          <a:ln>
            <a:noFill/>
          </a:ln>
        </p:spPr>
      </p:pic>
    </p:spTree>
    <p:extLst>
      <p:ext uri="{BB962C8B-B14F-4D97-AF65-F5344CB8AC3E}">
        <p14:creationId xmlns:p14="http://schemas.microsoft.com/office/powerpoint/2010/main" val="148622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2140" name="Google Shape;2140;p37"/>
          <p:cNvSpPr txBox="1">
            <a:spLocks noGrp="1"/>
          </p:cNvSpPr>
          <p:nvPr>
            <p:ph type="subTitle" idx="1"/>
          </p:nvPr>
        </p:nvSpPr>
        <p:spPr>
          <a:xfrm>
            <a:off x="1539517" y="672011"/>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800" b="1" dirty="0">
                <a:solidFill>
                  <a:schemeClr val="accent1"/>
                </a:solidFill>
                <a:latin typeface="Aharoni" panose="02010803020104030203" pitchFamily="2" charset="-79"/>
                <a:cs typeface="Aharoni" panose="02010803020104030203" pitchFamily="2" charset="-79"/>
              </a:rPr>
              <a:t>系统简介</a:t>
            </a:r>
          </a:p>
        </p:txBody>
      </p:sp>
      <p:sp>
        <p:nvSpPr>
          <p:cNvPr id="2141" name="Google Shape;2141;p37"/>
          <p:cNvSpPr txBox="1">
            <a:spLocks noGrp="1"/>
          </p:cNvSpPr>
          <p:nvPr>
            <p:ph type="subTitle" idx="3"/>
          </p:nvPr>
        </p:nvSpPr>
        <p:spPr>
          <a:xfrm>
            <a:off x="1597502" y="1722831"/>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800" b="1" dirty="0">
                <a:solidFill>
                  <a:schemeClr val="accent1"/>
                </a:solidFill>
              </a:rPr>
              <a:t>系统架构</a:t>
            </a:r>
          </a:p>
        </p:txBody>
      </p:sp>
      <p:sp>
        <p:nvSpPr>
          <p:cNvPr id="2143" name="Google Shape;2143;p37"/>
          <p:cNvSpPr txBox="1">
            <a:spLocks noGrp="1"/>
          </p:cNvSpPr>
          <p:nvPr>
            <p:ph type="subTitle" idx="5"/>
          </p:nvPr>
        </p:nvSpPr>
        <p:spPr>
          <a:xfrm>
            <a:off x="1588704" y="2796627"/>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800" b="1" dirty="0">
                <a:solidFill>
                  <a:schemeClr val="accent1"/>
                </a:solidFill>
              </a:rPr>
              <a:t>系统分析</a:t>
            </a:r>
          </a:p>
        </p:txBody>
      </p:sp>
      <p:sp>
        <p:nvSpPr>
          <p:cNvPr id="2145" name="Google Shape;2145;p37"/>
          <p:cNvSpPr txBox="1">
            <a:spLocks noGrp="1"/>
          </p:cNvSpPr>
          <p:nvPr>
            <p:ph type="subTitle" idx="7"/>
          </p:nvPr>
        </p:nvSpPr>
        <p:spPr>
          <a:xfrm>
            <a:off x="1546281" y="386273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800" b="1" dirty="0">
                <a:solidFill>
                  <a:schemeClr val="accent1"/>
                </a:solidFill>
              </a:rPr>
              <a:t>界面展示</a:t>
            </a: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3269672" y="2194632"/>
            <a:ext cx="3200400" cy="804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4800" b="1" dirty="0">
                <a:solidFill>
                  <a:schemeClr val="accent1"/>
                </a:solidFill>
              </a:rPr>
              <a:t>界面展示</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4</a:t>
            </a:r>
            <a:endParaRPr dirty="0"/>
          </a:p>
        </p:txBody>
      </p:sp>
    </p:spTree>
    <p:extLst>
      <p:ext uri="{BB962C8B-B14F-4D97-AF65-F5344CB8AC3E}">
        <p14:creationId xmlns:p14="http://schemas.microsoft.com/office/powerpoint/2010/main" val="250865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735508" y="83291"/>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首页</a:t>
            </a:r>
            <a:endParaRPr dirty="0"/>
          </a:p>
        </p:txBody>
      </p:sp>
      <p:pic>
        <p:nvPicPr>
          <p:cNvPr id="3" name="图片 2">
            <a:extLst>
              <a:ext uri="{FF2B5EF4-FFF2-40B4-BE49-F238E27FC236}">
                <a16:creationId xmlns:a16="http://schemas.microsoft.com/office/drawing/2014/main" id="{324321AB-19E8-BE51-5190-4C6EE9AA8380}"/>
              </a:ext>
            </a:extLst>
          </p:cNvPr>
          <p:cNvPicPr>
            <a:picLocks noChangeAspect="1"/>
          </p:cNvPicPr>
          <p:nvPr/>
        </p:nvPicPr>
        <p:blipFill>
          <a:blip r:embed="rId3"/>
          <a:stretch>
            <a:fillRect/>
          </a:stretch>
        </p:blipFill>
        <p:spPr>
          <a:xfrm>
            <a:off x="1087145" y="715266"/>
            <a:ext cx="2432614" cy="4353141"/>
          </a:xfrm>
          <a:prstGeom prst="rect">
            <a:avLst/>
          </a:prstGeom>
        </p:spPr>
      </p:pic>
      <p:sp>
        <p:nvSpPr>
          <p:cNvPr id="66" name="Google Shape;2241;p42">
            <a:extLst>
              <a:ext uri="{FF2B5EF4-FFF2-40B4-BE49-F238E27FC236}">
                <a16:creationId xmlns:a16="http://schemas.microsoft.com/office/drawing/2014/main" id="{968F1C45-D8BE-D4AE-BF27-C624E4CC118C}"/>
              </a:ext>
            </a:extLst>
          </p:cNvPr>
          <p:cNvSpPr txBox="1">
            <a:spLocks/>
          </p:cNvSpPr>
          <p:nvPr/>
        </p:nvSpPr>
        <p:spPr>
          <a:xfrm>
            <a:off x="3365438" y="75091"/>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zh-CN" altLang="en-US" dirty="0"/>
          </a:p>
        </p:txBody>
      </p:sp>
      <p:pic>
        <p:nvPicPr>
          <p:cNvPr id="69" name="图片 68">
            <a:extLst>
              <a:ext uri="{FF2B5EF4-FFF2-40B4-BE49-F238E27FC236}">
                <a16:creationId xmlns:a16="http://schemas.microsoft.com/office/drawing/2014/main" id="{DD908E09-FF50-9D99-9262-15F961A9B0DA}"/>
              </a:ext>
            </a:extLst>
          </p:cNvPr>
          <p:cNvPicPr>
            <a:picLocks noChangeAspect="1"/>
          </p:cNvPicPr>
          <p:nvPr/>
        </p:nvPicPr>
        <p:blipFill>
          <a:blip r:embed="rId4"/>
          <a:stretch>
            <a:fillRect/>
          </a:stretch>
        </p:blipFill>
        <p:spPr>
          <a:xfrm>
            <a:off x="4876363" y="766340"/>
            <a:ext cx="2834474" cy="4250991"/>
          </a:xfrm>
          <a:prstGeom prst="rect">
            <a:avLst/>
          </a:prstGeom>
        </p:spPr>
      </p:pic>
      <p:sp>
        <p:nvSpPr>
          <p:cNvPr id="73" name="Google Shape;2241;p42">
            <a:extLst>
              <a:ext uri="{FF2B5EF4-FFF2-40B4-BE49-F238E27FC236}">
                <a16:creationId xmlns:a16="http://schemas.microsoft.com/office/drawing/2014/main" id="{46DF19EC-11FE-8638-918C-C6C3F3732E21}"/>
              </a:ext>
            </a:extLst>
          </p:cNvPr>
          <p:cNvSpPr txBox="1">
            <a:spLocks/>
          </p:cNvSpPr>
          <p:nvPr/>
        </p:nvSpPr>
        <p:spPr>
          <a:xfrm>
            <a:off x="3545150" y="75091"/>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a:t>详细需求页面</a:t>
            </a:r>
            <a:endParaRPr lang="zh-CN" altLang="en-US" dirty="0"/>
          </a:p>
        </p:txBody>
      </p:sp>
    </p:spTree>
    <p:extLst>
      <p:ext uri="{BB962C8B-B14F-4D97-AF65-F5344CB8AC3E}">
        <p14:creationId xmlns:p14="http://schemas.microsoft.com/office/powerpoint/2010/main" val="263514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41;p42">
            <a:extLst>
              <a:ext uri="{FF2B5EF4-FFF2-40B4-BE49-F238E27FC236}">
                <a16:creationId xmlns:a16="http://schemas.microsoft.com/office/drawing/2014/main" id="{968F1C45-D8BE-D4AE-BF27-C624E4CC118C}"/>
              </a:ext>
            </a:extLst>
          </p:cNvPr>
          <p:cNvSpPr txBox="1">
            <a:spLocks/>
          </p:cNvSpPr>
          <p:nvPr/>
        </p:nvSpPr>
        <p:spPr>
          <a:xfrm>
            <a:off x="1093292" y="0"/>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dirty="0"/>
              <a:t>搜索</a:t>
            </a:r>
          </a:p>
        </p:txBody>
      </p:sp>
      <p:pic>
        <p:nvPicPr>
          <p:cNvPr id="5" name="图片 4">
            <a:extLst>
              <a:ext uri="{FF2B5EF4-FFF2-40B4-BE49-F238E27FC236}">
                <a16:creationId xmlns:a16="http://schemas.microsoft.com/office/drawing/2014/main" id="{34291456-ED44-FA5C-C022-645180740619}"/>
              </a:ext>
            </a:extLst>
          </p:cNvPr>
          <p:cNvPicPr>
            <a:picLocks noChangeAspect="1"/>
          </p:cNvPicPr>
          <p:nvPr/>
        </p:nvPicPr>
        <p:blipFill>
          <a:blip r:embed="rId3"/>
          <a:stretch>
            <a:fillRect/>
          </a:stretch>
        </p:blipFill>
        <p:spPr>
          <a:xfrm>
            <a:off x="1949273" y="572700"/>
            <a:ext cx="5496900" cy="4330700"/>
          </a:xfrm>
          <a:prstGeom prst="rect">
            <a:avLst/>
          </a:prstGeom>
        </p:spPr>
      </p:pic>
    </p:spTree>
    <p:extLst>
      <p:ext uri="{BB962C8B-B14F-4D97-AF65-F5344CB8AC3E}">
        <p14:creationId xmlns:p14="http://schemas.microsoft.com/office/powerpoint/2010/main" val="270086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41;p42">
            <a:extLst>
              <a:ext uri="{FF2B5EF4-FFF2-40B4-BE49-F238E27FC236}">
                <a16:creationId xmlns:a16="http://schemas.microsoft.com/office/drawing/2014/main" id="{968F1C45-D8BE-D4AE-BF27-C624E4CC118C}"/>
              </a:ext>
            </a:extLst>
          </p:cNvPr>
          <p:cNvSpPr txBox="1">
            <a:spLocks/>
          </p:cNvSpPr>
          <p:nvPr/>
        </p:nvSpPr>
        <p:spPr>
          <a:xfrm>
            <a:off x="1127929" y="7715"/>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dirty="0"/>
              <a:t>个人中心</a:t>
            </a:r>
          </a:p>
        </p:txBody>
      </p:sp>
      <p:pic>
        <p:nvPicPr>
          <p:cNvPr id="7" name="图片 6">
            <a:extLst>
              <a:ext uri="{FF2B5EF4-FFF2-40B4-BE49-F238E27FC236}">
                <a16:creationId xmlns:a16="http://schemas.microsoft.com/office/drawing/2014/main" id="{90521DBE-647B-D3A7-8092-66628601D57D}"/>
              </a:ext>
            </a:extLst>
          </p:cNvPr>
          <p:cNvPicPr>
            <a:picLocks noChangeAspect="1"/>
          </p:cNvPicPr>
          <p:nvPr/>
        </p:nvPicPr>
        <p:blipFill>
          <a:blip r:embed="rId3"/>
          <a:stretch>
            <a:fillRect/>
          </a:stretch>
        </p:blipFill>
        <p:spPr>
          <a:xfrm>
            <a:off x="1960420" y="661646"/>
            <a:ext cx="5496900" cy="4377158"/>
          </a:xfrm>
          <a:prstGeom prst="rect">
            <a:avLst/>
          </a:prstGeom>
        </p:spPr>
      </p:pic>
    </p:spTree>
    <p:extLst>
      <p:ext uri="{BB962C8B-B14F-4D97-AF65-F5344CB8AC3E}">
        <p14:creationId xmlns:p14="http://schemas.microsoft.com/office/powerpoint/2010/main" val="177428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439220" y="0"/>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仲裁中心</a:t>
            </a:r>
            <a:endParaRPr dirty="0"/>
          </a:p>
        </p:txBody>
      </p:sp>
      <p:sp>
        <p:nvSpPr>
          <p:cNvPr id="66" name="Google Shape;2241;p42">
            <a:extLst>
              <a:ext uri="{FF2B5EF4-FFF2-40B4-BE49-F238E27FC236}">
                <a16:creationId xmlns:a16="http://schemas.microsoft.com/office/drawing/2014/main" id="{968F1C45-D8BE-D4AE-BF27-C624E4CC118C}"/>
              </a:ext>
            </a:extLst>
          </p:cNvPr>
          <p:cNvSpPr txBox="1">
            <a:spLocks/>
          </p:cNvSpPr>
          <p:nvPr/>
        </p:nvSpPr>
        <p:spPr>
          <a:xfrm>
            <a:off x="3365438" y="75091"/>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zh-CN" altLang="en-US" dirty="0"/>
          </a:p>
        </p:txBody>
      </p:sp>
      <p:pic>
        <p:nvPicPr>
          <p:cNvPr id="3" name="图片 2">
            <a:extLst>
              <a:ext uri="{FF2B5EF4-FFF2-40B4-BE49-F238E27FC236}">
                <a16:creationId xmlns:a16="http://schemas.microsoft.com/office/drawing/2014/main" id="{BF73AE1C-17CC-52BB-83A0-9E35130FD597}"/>
              </a:ext>
            </a:extLst>
          </p:cNvPr>
          <p:cNvPicPr>
            <a:picLocks noChangeAspect="1"/>
          </p:cNvPicPr>
          <p:nvPr/>
        </p:nvPicPr>
        <p:blipFill>
          <a:blip r:embed="rId3"/>
          <a:stretch>
            <a:fillRect/>
          </a:stretch>
        </p:blipFill>
        <p:spPr>
          <a:xfrm>
            <a:off x="2667000" y="647791"/>
            <a:ext cx="3176767" cy="4364274"/>
          </a:xfrm>
          <a:prstGeom prst="rect">
            <a:avLst/>
          </a:prstGeom>
        </p:spPr>
      </p:pic>
    </p:spTree>
    <p:extLst>
      <p:ext uri="{BB962C8B-B14F-4D97-AF65-F5344CB8AC3E}">
        <p14:creationId xmlns:p14="http://schemas.microsoft.com/office/powerpoint/2010/main" val="206234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66" name="Google Shape;2241;p42">
            <a:extLst>
              <a:ext uri="{FF2B5EF4-FFF2-40B4-BE49-F238E27FC236}">
                <a16:creationId xmlns:a16="http://schemas.microsoft.com/office/drawing/2014/main" id="{968F1C45-D8BE-D4AE-BF27-C624E4CC118C}"/>
              </a:ext>
            </a:extLst>
          </p:cNvPr>
          <p:cNvSpPr txBox="1">
            <a:spLocks/>
          </p:cNvSpPr>
          <p:nvPr/>
        </p:nvSpPr>
        <p:spPr>
          <a:xfrm>
            <a:off x="1273402" y="158218"/>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zh-CN" altLang="en-US" dirty="0"/>
              <a:t>订单</a:t>
            </a:r>
          </a:p>
        </p:txBody>
      </p:sp>
      <p:pic>
        <p:nvPicPr>
          <p:cNvPr id="6" name="图片 5">
            <a:extLst>
              <a:ext uri="{FF2B5EF4-FFF2-40B4-BE49-F238E27FC236}">
                <a16:creationId xmlns:a16="http://schemas.microsoft.com/office/drawing/2014/main" id="{28A9B780-8A65-F183-E147-A546D3441CB6}"/>
              </a:ext>
            </a:extLst>
          </p:cNvPr>
          <p:cNvPicPr>
            <a:picLocks noChangeAspect="1"/>
          </p:cNvPicPr>
          <p:nvPr/>
        </p:nvPicPr>
        <p:blipFill>
          <a:blip r:embed="rId3"/>
          <a:stretch>
            <a:fillRect/>
          </a:stretch>
        </p:blipFill>
        <p:spPr>
          <a:xfrm>
            <a:off x="1752846" y="842399"/>
            <a:ext cx="5181353" cy="3904704"/>
          </a:xfrm>
          <a:prstGeom prst="rect">
            <a:avLst/>
          </a:prstGeom>
        </p:spPr>
      </p:pic>
    </p:spTree>
    <p:extLst>
      <p:ext uri="{BB962C8B-B14F-4D97-AF65-F5344CB8AC3E}">
        <p14:creationId xmlns:p14="http://schemas.microsoft.com/office/powerpoint/2010/main" val="429246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altLang="zh-CN" dirty="0" err="1"/>
              <a:t>hankYou</a:t>
            </a:r>
            <a:r>
              <a:rPr lang="en-US" altLang="zh-CN" dirty="0"/>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3269672" y="2194632"/>
            <a:ext cx="3200400" cy="804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4800" b="1" dirty="0">
                <a:solidFill>
                  <a:schemeClr val="accent1"/>
                </a:solidFill>
                <a:latin typeface="Aharoni" panose="02010803020104030203" pitchFamily="2" charset="-79"/>
                <a:cs typeface="Aharoni" panose="02010803020104030203" pitchFamily="2" charset="-79"/>
              </a:rPr>
              <a:t>系统简介</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78091" y="230063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t>
            </a:r>
            <a:r>
              <a:rPr lang="en-US" altLang="zh-CN" dirty="0"/>
              <a:t>hat is 9min</a:t>
            </a:r>
            <a:endParaRPr dirty="0"/>
          </a:p>
        </p:txBody>
      </p:sp>
      <p:sp>
        <p:nvSpPr>
          <p:cNvPr id="2178" name="Google Shape;2178;p39"/>
          <p:cNvSpPr txBox="1">
            <a:spLocks noGrp="1"/>
          </p:cNvSpPr>
          <p:nvPr>
            <p:ph type="subTitle" idx="1"/>
          </p:nvPr>
        </p:nvSpPr>
        <p:spPr>
          <a:xfrm>
            <a:off x="1929228" y="2829795"/>
            <a:ext cx="5728855" cy="10853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200" dirty="0">
                <a:solidFill>
                  <a:schemeClr val="dk2"/>
                </a:solidFill>
                <a:latin typeface="Barlow Semi Condensed"/>
                <a:ea typeface="Barlow Semi Condensed"/>
                <a:cs typeface="Barlow Semi Condensed"/>
                <a:sym typeface="Barlow Semi Condensed"/>
              </a:rPr>
              <a:t>9min </a:t>
            </a:r>
            <a:r>
              <a:rPr lang="zh-CN" altLang="en-US" sz="1200" dirty="0">
                <a:solidFill>
                  <a:schemeClr val="dk2"/>
                </a:solidFill>
                <a:latin typeface="Barlow Semi Condensed"/>
                <a:ea typeface="Barlow Semi Condensed"/>
                <a:cs typeface="Barlow Semi Condensed"/>
                <a:sym typeface="Barlow Semi Condensed"/>
              </a:rPr>
              <a:t>是一个基于 </a:t>
            </a:r>
            <a:r>
              <a:rPr lang="en-US" altLang="zh-CN" sz="1200" dirty="0">
                <a:solidFill>
                  <a:schemeClr val="dk2"/>
                </a:solidFill>
                <a:latin typeface="Barlow Semi Condensed"/>
                <a:ea typeface="Barlow Semi Condensed"/>
                <a:cs typeface="Barlow Semi Condensed"/>
                <a:sym typeface="Barlow Semi Condensed"/>
              </a:rPr>
              <a:t>Web </a:t>
            </a:r>
            <a:r>
              <a:rPr lang="zh-CN" altLang="en-US" sz="1200" dirty="0">
                <a:solidFill>
                  <a:schemeClr val="dk2"/>
                </a:solidFill>
                <a:latin typeface="Barlow Semi Condensed"/>
                <a:ea typeface="Barlow Semi Condensed"/>
                <a:cs typeface="Barlow Semi Condensed"/>
                <a:sym typeface="Barlow Semi Condensed"/>
              </a:rPr>
              <a:t>的学术支援平台，主要目标是为大学生及科研人员提供便</a:t>
            </a:r>
          </a:p>
          <a:p>
            <a:pPr marL="0" lvl="0" indent="0" algn="ctr" rtl="0">
              <a:spcBef>
                <a:spcPts val="0"/>
              </a:spcBef>
              <a:spcAft>
                <a:spcPts val="0"/>
              </a:spcAft>
              <a:buNone/>
            </a:pPr>
            <a:r>
              <a:rPr lang="zh-CN" altLang="en-US" sz="1200" dirty="0">
                <a:solidFill>
                  <a:schemeClr val="dk2"/>
                </a:solidFill>
                <a:latin typeface="Barlow Semi Condensed"/>
                <a:ea typeface="Barlow Semi Condensed"/>
                <a:cs typeface="Barlow Semi Condensed"/>
                <a:sym typeface="Barlow Semi Condensed"/>
              </a:rPr>
              <a:t>利的在线解决学术问题的求助平台和一个帮助他人解决问题以赚取一定报酬的平</a:t>
            </a:r>
          </a:p>
          <a:p>
            <a:pPr marL="0" lvl="0" indent="0" algn="ctr" rtl="0">
              <a:spcBef>
                <a:spcPts val="0"/>
              </a:spcBef>
              <a:spcAft>
                <a:spcPts val="0"/>
              </a:spcAft>
              <a:buNone/>
            </a:pPr>
            <a:r>
              <a:rPr lang="zh-CN" altLang="en-US" sz="1200" dirty="0">
                <a:solidFill>
                  <a:schemeClr val="dk2"/>
                </a:solidFill>
                <a:latin typeface="Barlow Semi Condensed"/>
                <a:ea typeface="Barlow Semi Condensed"/>
                <a:cs typeface="Barlow Semi Condensed"/>
                <a:sym typeface="Barlow Semi Condensed"/>
              </a:rPr>
              <a:t>台。用户可以通过 </a:t>
            </a:r>
            <a:r>
              <a:rPr lang="en-US" altLang="zh-CN" sz="1200" dirty="0">
                <a:solidFill>
                  <a:schemeClr val="dk2"/>
                </a:solidFill>
                <a:latin typeface="Barlow Semi Condensed"/>
                <a:ea typeface="Barlow Semi Condensed"/>
                <a:cs typeface="Barlow Semi Condensed"/>
                <a:sym typeface="Barlow Semi Condensed"/>
              </a:rPr>
              <a:t>PC </a:t>
            </a:r>
            <a:r>
              <a:rPr lang="zh-CN" altLang="en-US" sz="1200" dirty="0">
                <a:solidFill>
                  <a:schemeClr val="dk2"/>
                </a:solidFill>
                <a:latin typeface="Barlow Semi Condensed"/>
                <a:ea typeface="Barlow Semi Condensed"/>
                <a:cs typeface="Barlow Semi Condensed"/>
                <a:sym typeface="Barlow Semi Condensed"/>
              </a:rPr>
              <a:t>或移动设备通过浏览器使用我们的网页端平台，或者以手</a:t>
            </a:r>
          </a:p>
          <a:p>
            <a:pPr marL="0" lvl="0" indent="0" algn="ctr" rtl="0">
              <a:spcBef>
                <a:spcPts val="0"/>
              </a:spcBef>
              <a:spcAft>
                <a:spcPts val="0"/>
              </a:spcAft>
              <a:buNone/>
            </a:pPr>
            <a:r>
              <a:rPr lang="zh-CN" altLang="en-US" sz="1200" dirty="0">
                <a:solidFill>
                  <a:schemeClr val="dk2"/>
                </a:solidFill>
                <a:latin typeface="Barlow Semi Condensed"/>
                <a:ea typeface="Barlow Semi Condensed"/>
                <a:cs typeface="Barlow Semi Condensed"/>
                <a:sym typeface="Barlow Semi Condensed"/>
              </a:rPr>
              <a:t>机 </a:t>
            </a:r>
            <a:r>
              <a:rPr lang="en-US" altLang="zh-CN" sz="1200" dirty="0">
                <a:solidFill>
                  <a:schemeClr val="dk2"/>
                </a:solidFill>
                <a:latin typeface="Barlow Semi Condensed"/>
                <a:ea typeface="Barlow Semi Condensed"/>
                <a:cs typeface="Barlow Semi Condensed"/>
                <a:sym typeface="Barlow Semi Condensed"/>
              </a:rPr>
              <a:t>App </a:t>
            </a:r>
            <a:r>
              <a:rPr lang="zh-CN" altLang="en-US" sz="1200" dirty="0">
                <a:solidFill>
                  <a:schemeClr val="dk2"/>
                </a:solidFill>
                <a:latin typeface="Barlow Semi Condensed"/>
                <a:ea typeface="Barlow Semi Condensed"/>
                <a:cs typeface="Barlow Semi Condensed"/>
                <a:sym typeface="Barlow Semi Condensed"/>
              </a:rPr>
              <a:t>的形式进行访问</a:t>
            </a:r>
            <a:r>
              <a:rPr lang="zh-CN" altLang="en-US" sz="1600" dirty="0">
                <a:solidFill>
                  <a:schemeClr val="dk2"/>
                </a:solidFill>
                <a:latin typeface="Barlow Semi Condensed"/>
                <a:ea typeface="Barlow Semi Condensed"/>
                <a:cs typeface="Barlow Semi Condensed"/>
                <a:sym typeface="Barlow Semi Condensed"/>
              </a:rPr>
              <a:t>。</a:t>
            </a:r>
            <a:endParaRPr dirty="0">
              <a:latin typeface="Barlow Semi Condensed"/>
              <a:ea typeface="Barlow Semi Condensed"/>
              <a:cs typeface="Barlow Semi Condensed"/>
              <a:sym typeface="Barlow Semi Condensed"/>
            </a:endParaRPr>
          </a:p>
        </p:txBody>
      </p:sp>
      <p:pic>
        <p:nvPicPr>
          <p:cNvPr id="5" name="图片 4">
            <a:extLst>
              <a:ext uri="{FF2B5EF4-FFF2-40B4-BE49-F238E27FC236}">
                <a16:creationId xmlns:a16="http://schemas.microsoft.com/office/drawing/2014/main" id="{EF8D94E7-081D-DDEA-B272-44F1F2F0B657}"/>
              </a:ext>
            </a:extLst>
          </p:cNvPr>
          <p:cNvPicPr>
            <a:picLocks noChangeAspect="1"/>
          </p:cNvPicPr>
          <p:nvPr/>
        </p:nvPicPr>
        <p:blipFill>
          <a:blip r:embed="rId3"/>
          <a:stretch>
            <a:fillRect/>
          </a:stretch>
        </p:blipFill>
        <p:spPr>
          <a:xfrm>
            <a:off x="1865259" y="3738272"/>
            <a:ext cx="5659582" cy="12147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58483" y="2386415"/>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goal</a:t>
            </a:r>
            <a:endParaRPr dirty="0"/>
          </a:p>
        </p:txBody>
      </p:sp>
      <p:sp>
        <p:nvSpPr>
          <p:cNvPr id="2178" name="Google Shape;2178;p39"/>
          <p:cNvSpPr txBox="1">
            <a:spLocks noGrp="1"/>
          </p:cNvSpPr>
          <p:nvPr>
            <p:ph type="subTitle" idx="1"/>
          </p:nvPr>
        </p:nvSpPr>
        <p:spPr>
          <a:xfrm>
            <a:off x="1911927" y="3054096"/>
            <a:ext cx="5728855" cy="10853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solidFill>
                  <a:schemeClr val="dk2"/>
                </a:solidFill>
                <a:latin typeface="Barlow Semi Condensed"/>
                <a:ea typeface="Barlow Semi Condensed"/>
                <a:cs typeface="Barlow Semi Condensed"/>
                <a:sym typeface="Barlow Semi Condensed"/>
              </a:rPr>
              <a:t>我们的项目希望分析本科生在学习过程中能够被同辈（包括但不限于不同专业的同学、学长等）满足的学术需求，提供给本科生发布和解决这些需求的平台、利用本科生使用平台的特征，向本科生提供个性化的接受和提供学术支援的渠道。我们的主要目标是构建一个</a:t>
            </a:r>
            <a:r>
              <a:rPr lang="en-US" altLang="zh-CN" sz="1200" dirty="0">
                <a:solidFill>
                  <a:schemeClr val="dk2"/>
                </a:solidFill>
                <a:latin typeface="Barlow Semi Condensed"/>
                <a:ea typeface="Barlow Semi Condensed"/>
                <a:cs typeface="Barlow Semi Condensed"/>
                <a:sym typeface="Barlow Semi Condensed"/>
              </a:rPr>
              <a:t>C2C</a:t>
            </a:r>
            <a:r>
              <a:rPr lang="zh-CN" altLang="en-US" sz="1200" dirty="0">
                <a:solidFill>
                  <a:schemeClr val="dk2"/>
                </a:solidFill>
                <a:latin typeface="Barlow Semi Condensed"/>
                <a:ea typeface="Barlow Semi Condensed"/>
                <a:cs typeface="Barlow Semi Condensed"/>
                <a:sym typeface="Barlow Semi Condensed"/>
              </a:rPr>
              <a:t>的本科生学术支援平台，并将其逻辑抽象出来供其它领域特定需求平台复用。</a:t>
            </a: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16162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p52"/>
          <p:cNvSpPr txBox="1">
            <a:spLocks noGrp="1"/>
          </p:cNvSpPr>
          <p:nvPr>
            <p:ph type="subTitle" idx="4"/>
          </p:nvPr>
        </p:nvSpPr>
        <p:spPr>
          <a:xfrm>
            <a:off x="3539835" y="1955124"/>
            <a:ext cx="2260975" cy="612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1100" b="0" i="0" u="none" strike="noStrike" kern="0" cap="none" spc="0" normalizeH="0" baseline="0" noProof="0" dirty="0">
                <a:ln>
                  <a:noFill/>
                </a:ln>
                <a:solidFill>
                  <a:srgbClr val="494949"/>
                </a:solidFill>
                <a:effectLst/>
                <a:uLnTx/>
                <a:uFillTx/>
                <a:latin typeface="Barlow Semi Condensed"/>
                <a:ea typeface="Barlow Semi Condensed"/>
                <a:cs typeface="Barlow Semi Condensed"/>
                <a:sym typeface="Barlow Semi Condensed"/>
              </a:rPr>
              <a:t>每个访客都可以发布学术支持需求订单，发布后，将在这个订单中成为甲方。</a:t>
            </a:r>
            <a:endParaRPr kumimoji="0" lang="en-US" altLang="zh-CN" sz="1100" b="0" i="0" u="none" strike="noStrike" kern="0" cap="none" spc="0" normalizeH="0" baseline="0" noProof="0" dirty="0">
              <a:ln>
                <a:noFill/>
              </a:ln>
              <a:solidFill>
                <a:srgbClr val="494949"/>
              </a:solidFill>
              <a:effectLst/>
              <a:uLnTx/>
              <a:uFillTx/>
              <a:latin typeface="Barlow Semi Condensed"/>
              <a:ea typeface="Barlow Semi Condensed"/>
              <a:cs typeface="Barlow Semi Condensed"/>
              <a:sym typeface="Barlow Semi Condensed"/>
            </a:endParaRPr>
          </a:p>
        </p:txBody>
      </p:sp>
      <p:sp>
        <p:nvSpPr>
          <p:cNvPr id="2975" name="Google Shape;2975;p52"/>
          <p:cNvSpPr txBox="1">
            <a:spLocks noGrp="1"/>
          </p:cNvSpPr>
          <p:nvPr>
            <p:ph type="subTitle" idx="5"/>
          </p:nvPr>
        </p:nvSpPr>
        <p:spPr>
          <a:xfrm>
            <a:off x="5856675" y="158833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乙方（</a:t>
            </a:r>
            <a:r>
              <a:rPr lang="de-DE" dirty="0"/>
              <a:t>Bob）</a:t>
            </a:r>
            <a:endParaRPr dirty="0"/>
          </a:p>
        </p:txBody>
      </p:sp>
      <p:sp>
        <p:nvSpPr>
          <p:cNvPr id="2976" name="Google Shape;2976;p52"/>
          <p:cNvSpPr txBox="1">
            <a:spLocks noGrp="1"/>
          </p:cNvSpPr>
          <p:nvPr>
            <p:ph type="subTitle" idx="1"/>
          </p:nvPr>
        </p:nvSpPr>
        <p:spPr>
          <a:xfrm>
            <a:off x="1522425" y="1588336"/>
            <a:ext cx="1764899"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访客（</a:t>
            </a:r>
            <a:r>
              <a:rPr lang="de-DE" dirty="0"/>
              <a:t>Visitor）</a:t>
            </a:r>
            <a:endParaRPr dirty="0"/>
          </a:p>
        </p:txBody>
      </p:sp>
      <p:sp>
        <p:nvSpPr>
          <p:cNvPr id="2977" name="Google Shape;2977;p52"/>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甲方（</a:t>
            </a:r>
            <a:r>
              <a:rPr lang="de-DE" dirty="0"/>
              <a:t>Alice）</a:t>
            </a:r>
            <a:endParaRPr dirty="0"/>
          </a:p>
        </p:txBody>
      </p:sp>
      <p:sp>
        <p:nvSpPr>
          <p:cNvPr id="2978" name="Google Shape;2978;p52"/>
          <p:cNvSpPr txBox="1">
            <a:spLocks noGrp="1"/>
          </p:cNvSpPr>
          <p:nvPr>
            <p:ph type="subTitle" idx="6"/>
          </p:nvPr>
        </p:nvSpPr>
        <p:spPr>
          <a:xfrm>
            <a:off x="5856675" y="1928169"/>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CN" altLang="en-US" sz="1100" dirty="0">
                <a:latin typeface="Barlow Semi Condensed"/>
                <a:ea typeface="Barlow Semi Condensed"/>
                <a:cs typeface="Barlow Semi Condensed"/>
                <a:sym typeface="Barlow Semi Condensed"/>
              </a:rPr>
              <a:t>每个访客都能够接取他人发布的学术支持需求订单，接取后，在这个订单中成为乙方。</a:t>
            </a:r>
            <a:endParaRPr sz="1100" dirty="0">
              <a:latin typeface="Barlow Semi Condensed"/>
              <a:ea typeface="Barlow Semi Condensed"/>
              <a:cs typeface="Barlow Semi Condensed"/>
              <a:sym typeface="Barlow Semi Condensed"/>
            </a:endParaRPr>
          </a:p>
        </p:txBody>
      </p:sp>
      <p:sp>
        <p:nvSpPr>
          <p:cNvPr id="2979" name="Google Shape;2979;p52"/>
          <p:cNvSpPr txBox="1">
            <a:spLocks noGrp="1"/>
          </p:cNvSpPr>
          <p:nvPr>
            <p:ph type="subTitle" idx="2"/>
          </p:nvPr>
        </p:nvSpPr>
        <p:spPr>
          <a:xfrm>
            <a:off x="1522425" y="1928169"/>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Barlow Semi Condensed"/>
                <a:ea typeface="Barlow Semi Condensed"/>
                <a:cs typeface="Barlow Semi Condensed"/>
                <a:sym typeface="Barlow Semi Condensed"/>
              </a:rPr>
              <a:t>每个用户在登录后就能够作为访客进入本平台</a:t>
            </a:r>
            <a:endParaRPr lang="en-US" sz="1200" dirty="0">
              <a:latin typeface="Barlow Semi Condensed"/>
              <a:ea typeface="Barlow Semi Condensed"/>
              <a:cs typeface="Barlow Semi Condensed"/>
              <a:sym typeface="Barlow Semi Condensed"/>
            </a:endParaRPr>
          </a:p>
        </p:txBody>
      </p:sp>
      <p:sp>
        <p:nvSpPr>
          <p:cNvPr id="2980" name="Google Shape;2980;p52"/>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Characters</a:t>
            </a:r>
            <a:endParaRPr dirty="0"/>
          </a:p>
        </p:txBody>
      </p:sp>
      <p:sp>
        <p:nvSpPr>
          <p:cNvPr id="2994" name="Google Shape;2994;p52"/>
          <p:cNvSpPr txBox="1">
            <a:spLocks noGrp="1"/>
          </p:cNvSpPr>
          <p:nvPr>
            <p:ph type="subTitle" idx="7"/>
          </p:nvPr>
        </p:nvSpPr>
        <p:spPr>
          <a:xfrm>
            <a:off x="1522424" y="3215958"/>
            <a:ext cx="201741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仲裁（</a:t>
            </a:r>
            <a:r>
              <a:rPr lang="de-DE" dirty="0"/>
              <a:t>Arbitrator）</a:t>
            </a:r>
            <a:endParaRPr dirty="0"/>
          </a:p>
        </p:txBody>
      </p:sp>
      <p:sp>
        <p:nvSpPr>
          <p:cNvPr id="2995" name="Google Shape;2995;p52"/>
          <p:cNvSpPr txBox="1">
            <a:spLocks noGrp="1"/>
          </p:cNvSpPr>
          <p:nvPr>
            <p:ph type="subTitle" idx="8"/>
          </p:nvPr>
        </p:nvSpPr>
        <p:spPr>
          <a:xfrm>
            <a:off x="1522425" y="3556017"/>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Sturn is the ringed one and a gas giant</a:t>
            </a:r>
            <a:endParaRPr dirty="0">
              <a:latin typeface="Barlow Semi Condensed"/>
              <a:ea typeface="Barlow Semi Condensed"/>
              <a:cs typeface="Barlow Semi Condensed"/>
              <a:sym typeface="Barlow Semi Condensed"/>
            </a:endParaRPr>
          </a:p>
        </p:txBody>
      </p:sp>
      <p:sp>
        <p:nvSpPr>
          <p:cNvPr id="2996" name="Google Shape;2996;p52"/>
          <p:cNvSpPr txBox="1">
            <a:spLocks noGrp="1"/>
          </p:cNvSpPr>
          <p:nvPr>
            <p:ph type="subTitle" idx="9"/>
          </p:nvPr>
        </p:nvSpPr>
        <p:spPr>
          <a:xfrm>
            <a:off x="3597450" y="3215961"/>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管理员（</a:t>
            </a:r>
            <a:r>
              <a:rPr lang="de-DE" dirty="0"/>
              <a:t>Admin）</a:t>
            </a:r>
            <a:endParaRPr dirty="0"/>
          </a:p>
        </p:txBody>
      </p:sp>
      <p:sp>
        <p:nvSpPr>
          <p:cNvPr id="2997" name="Google Shape;2997;p52"/>
          <p:cNvSpPr txBox="1">
            <a:spLocks noGrp="1"/>
          </p:cNvSpPr>
          <p:nvPr>
            <p:ph type="subTitle" idx="13"/>
          </p:nvPr>
        </p:nvSpPr>
        <p:spPr>
          <a:xfrm>
            <a:off x="3597500" y="3556017"/>
            <a:ext cx="19491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Despite being red, Mars is actually a cold place</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grpSp>
        <p:nvGrpSpPr>
          <p:cNvPr id="37" name="Google Shape;13451;p75">
            <a:extLst>
              <a:ext uri="{FF2B5EF4-FFF2-40B4-BE49-F238E27FC236}">
                <a16:creationId xmlns:a16="http://schemas.microsoft.com/office/drawing/2014/main" id="{0B894AA4-9827-F4E7-6BC2-579F8638A13D}"/>
              </a:ext>
            </a:extLst>
          </p:cNvPr>
          <p:cNvGrpSpPr/>
          <p:nvPr/>
        </p:nvGrpSpPr>
        <p:grpSpPr>
          <a:xfrm>
            <a:off x="2234791" y="1268763"/>
            <a:ext cx="276236" cy="340151"/>
            <a:chOff x="3316000" y="4399325"/>
            <a:chExt cx="392325" cy="483100"/>
          </a:xfrm>
        </p:grpSpPr>
        <p:sp>
          <p:nvSpPr>
            <p:cNvPr id="38" name="Google Shape;13452;p75">
              <a:extLst>
                <a:ext uri="{FF2B5EF4-FFF2-40B4-BE49-F238E27FC236}">
                  <a16:creationId xmlns:a16="http://schemas.microsoft.com/office/drawing/2014/main" id="{FC194141-6C24-FC92-CB6C-0BED80197ADA}"/>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13453;p75">
              <a:extLst>
                <a:ext uri="{FF2B5EF4-FFF2-40B4-BE49-F238E27FC236}">
                  <a16:creationId xmlns:a16="http://schemas.microsoft.com/office/drawing/2014/main" id="{3B69B6F2-6EBD-96FA-8DE3-4C2A2B5554CD}"/>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13348;p75">
            <a:extLst>
              <a:ext uri="{FF2B5EF4-FFF2-40B4-BE49-F238E27FC236}">
                <a16:creationId xmlns:a16="http://schemas.microsoft.com/office/drawing/2014/main" id="{1B534C66-55AB-BAF7-73E3-ADE702E3419C}"/>
              </a:ext>
            </a:extLst>
          </p:cNvPr>
          <p:cNvGrpSpPr/>
          <p:nvPr/>
        </p:nvGrpSpPr>
        <p:grpSpPr>
          <a:xfrm>
            <a:off x="4401916" y="1281116"/>
            <a:ext cx="340168" cy="340186"/>
            <a:chOff x="1487200" y="2615925"/>
            <a:chExt cx="483125" cy="483150"/>
          </a:xfrm>
        </p:grpSpPr>
        <p:sp>
          <p:nvSpPr>
            <p:cNvPr id="41" name="Google Shape;13349;p75">
              <a:extLst>
                <a:ext uri="{FF2B5EF4-FFF2-40B4-BE49-F238E27FC236}">
                  <a16:creationId xmlns:a16="http://schemas.microsoft.com/office/drawing/2014/main" id="{7B06D893-756A-2C23-BF24-FE499B559020}"/>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13350;p75">
              <a:extLst>
                <a:ext uri="{FF2B5EF4-FFF2-40B4-BE49-F238E27FC236}">
                  <a16:creationId xmlns:a16="http://schemas.microsoft.com/office/drawing/2014/main" id="{96EEB4D6-30A4-26C4-D34E-1DAC8C41C66B}"/>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13351;p75">
              <a:extLst>
                <a:ext uri="{FF2B5EF4-FFF2-40B4-BE49-F238E27FC236}">
                  <a16:creationId xmlns:a16="http://schemas.microsoft.com/office/drawing/2014/main" id="{DD017A02-077D-7CFE-F90F-01A4B2634D2C}"/>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Google Shape;13457;p75">
            <a:extLst>
              <a:ext uri="{FF2B5EF4-FFF2-40B4-BE49-F238E27FC236}">
                <a16:creationId xmlns:a16="http://schemas.microsoft.com/office/drawing/2014/main" id="{BCB61222-50AF-E191-C48B-F00A6FDCFD62}"/>
              </a:ext>
            </a:extLst>
          </p:cNvPr>
          <p:cNvSpPr/>
          <p:nvPr/>
        </p:nvSpPr>
        <p:spPr>
          <a:xfrm>
            <a:off x="6649431" y="1271839"/>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14144;p77">
            <a:extLst>
              <a:ext uri="{FF2B5EF4-FFF2-40B4-BE49-F238E27FC236}">
                <a16:creationId xmlns:a16="http://schemas.microsoft.com/office/drawing/2014/main" id="{8B9245D4-D031-041F-12DF-F6F7CD4159FA}"/>
              </a:ext>
            </a:extLst>
          </p:cNvPr>
          <p:cNvSpPr/>
          <p:nvPr/>
        </p:nvSpPr>
        <p:spPr>
          <a:xfrm>
            <a:off x="2198180" y="2860024"/>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14069;p77">
            <a:extLst>
              <a:ext uri="{FF2B5EF4-FFF2-40B4-BE49-F238E27FC236}">
                <a16:creationId xmlns:a16="http://schemas.microsoft.com/office/drawing/2014/main" id="{F2AA1BE8-B9D0-1F0D-29C7-2E2FBB02BB99}"/>
              </a:ext>
            </a:extLst>
          </p:cNvPr>
          <p:cNvGrpSpPr/>
          <p:nvPr/>
        </p:nvGrpSpPr>
        <p:grpSpPr>
          <a:xfrm>
            <a:off x="4347465" y="2860024"/>
            <a:ext cx="349457" cy="348542"/>
            <a:chOff x="3599700" y="1954475"/>
            <a:chExt cx="296175" cy="295400"/>
          </a:xfrm>
        </p:grpSpPr>
        <p:sp>
          <p:nvSpPr>
            <p:cNvPr id="47" name="Google Shape;14070;p77">
              <a:extLst>
                <a:ext uri="{FF2B5EF4-FFF2-40B4-BE49-F238E27FC236}">
                  <a16:creationId xmlns:a16="http://schemas.microsoft.com/office/drawing/2014/main" id="{D5E2D32A-DE7F-55AB-C8F4-4AC0A59AA663}"/>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71;p77">
              <a:extLst>
                <a:ext uri="{FF2B5EF4-FFF2-40B4-BE49-F238E27FC236}">
                  <a16:creationId xmlns:a16="http://schemas.microsoft.com/office/drawing/2014/main" id="{9B259BCD-7127-FA8B-DA40-DD78EE5B67AE}"/>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72;p77">
              <a:extLst>
                <a:ext uri="{FF2B5EF4-FFF2-40B4-BE49-F238E27FC236}">
                  <a16:creationId xmlns:a16="http://schemas.microsoft.com/office/drawing/2014/main" id="{99FEA964-BA90-54A6-40E7-911839AAF920}"/>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861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3269672" y="2194632"/>
            <a:ext cx="3200400" cy="804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CN" altLang="en-US" sz="4800" b="1" dirty="0">
                <a:solidFill>
                  <a:schemeClr val="accent1"/>
                </a:solidFill>
              </a:rPr>
              <a:t>系统架构</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8300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44"/>
          <p:cNvSpPr txBox="1">
            <a:spLocks noGrp="1"/>
          </p:cNvSpPr>
          <p:nvPr>
            <p:ph type="subTitle" idx="1"/>
          </p:nvPr>
        </p:nvSpPr>
        <p:spPr>
          <a:xfrm>
            <a:off x="360218" y="1984248"/>
            <a:ext cx="3736354"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dirty="0">
                <a:latin typeface="Barlow Semi Condensed"/>
                <a:ea typeface="Barlow Semi Condensed"/>
                <a:cs typeface="Barlow Semi Condensed"/>
                <a:sym typeface="Barlow Semi Condensed"/>
              </a:rPr>
              <a:t>我们的项目总体计划使用前后端分离架构：前端使用</a:t>
            </a:r>
            <a:r>
              <a:rPr lang="en-US" altLang="zh-CN" sz="1400" dirty="0">
                <a:latin typeface="Barlow Semi Condensed"/>
                <a:ea typeface="Barlow Semi Condensed"/>
                <a:cs typeface="Barlow Semi Condensed"/>
                <a:sym typeface="Barlow Semi Condensed"/>
              </a:rPr>
              <a:t>Google</a:t>
            </a:r>
            <a:r>
              <a:rPr lang="zh-CN" altLang="en-US" sz="1400" dirty="0">
                <a:latin typeface="Barlow Semi Condensed"/>
                <a:ea typeface="Barlow Semi Condensed"/>
                <a:cs typeface="Barlow Semi Condensed"/>
                <a:sym typeface="Barlow Semi Condensed"/>
              </a:rPr>
              <a:t>开发的基于</a:t>
            </a:r>
            <a:r>
              <a:rPr lang="en-US" altLang="zh-CN" sz="1400" dirty="0">
                <a:latin typeface="Barlow Semi Condensed"/>
                <a:ea typeface="Barlow Semi Condensed"/>
                <a:cs typeface="Barlow Semi Condensed"/>
                <a:sym typeface="Barlow Semi Condensed"/>
              </a:rPr>
              <a:t>Dart</a:t>
            </a:r>
            <a:r>
              <a:rPr lang="zh-CN" altLang="en-US" sz="1400" dirty="0">
                <a:latin typeface="Barlow Semi Condensed"/>
                <a:ea typeface="Barlow Semi Condensed"/>
                <a:cs typeface="Barlow Semi Condensed"/>
                <a:sym typeface="Barlow Semi Condensed"/>
              </a:rPr>
              <a:t>语言的</a:t>
            </a:r>
            <a:r>
              <a:rPr lang="en-US" altLang="zh-CN" sz="1400" dirty="0">
                <a:latin typeface="Barlow Semi Condensed"/>
                <a:ea typeface="Barlow Semi Condensed"/>
                <a:cs typeface="Barlow Semi Condensed"/>
                <a:sym typeface="Barlow Semi Condensed"/>
              </a:rPr>
              <a:t>Flutter</a:t>
            </a:r>
            <a:r>
              <a:rPr lang="zh-CN" altLang="en-US" sz="1400" dirty="0">
                <a:latin typeface="Barlow Semi Condensed"/>
                <a:ea typeface="Barlow Semi Condensed"/>
                <a:cs typeface="Barlow Semi Condensed"/>
                <a:sym typeface="Barlow Semi Condensed"/>
              </a:rPr>
              <a:t>框架与其相关的组件库和其他第三方 </a:t>
            </a:r>
            <a:r>
              <a:rPr lang="en-US" altLang="zh-CN" sz="1400" dirty="0">
                <a:latin typeface="Barlow Semi Condensed"/>
                <a:ea typeface="Barlow Semi Condensed"/>
                <a:cs typeface="Barlow Semi Condensed"/>
                <a:sym typeface="Barlow Semi Condensed"/>
              </a:rPr>
              <a:t>API </a:t>
            </a:r>
            <a:r>
              <a:rPr lang="zh-CN" altLang="en-US" sz="1400" dirty="0">
                <a:latin typeface="Barlow Semi Condensed"/>
                <a:ea typeface="Barlow Semi Condensed"/>
                <a:cs typeface="Barlow Semi Condensed"/>
                <a:sym typeface="Barlow Semi Condensed"/>
              </a:rPr>
              <a:t>服务进行移动、桌面、</a:t>
            </a:r>
            <a:r>
              <a:rPr lang="en-US" altLang="zh-CN" sz="1400" dirty="0">
                <a:latin typeface="Barlow Semi Condensed"/>
                <a:ea typeface="Barlow Semi Condensed"/>
                <a:cs typeface="Barlow Semi Condensed"/>
                <a:sym typeface="Barlow Semi Condensed"/>
              </a:rPr>
              <a:t>Web </a:t>
            </a:r>
            <a:r>
              <a:rPr lang="zh-CN" altLang="en-US" sz="1400" dirty="0">
                <a:latin typeface="Barlow Semi Condensed"/>
                <a:ea typeface="Barlow Semi Condensed"/>
                <a:cs typeface="Barlow Semi Condensed"/>
                <a:sym typeface="Barlow Semi Condensed"/>
              </a:rPr>
              <a:t>的跨平台全适配开发，后端使用基于 </a:t>
            </a:r>
            <a:r>
              <a:rPr lang="en-US" altLang="zh-CN" sz="1400" dirty="0">
                <a:latin typeface="Barlow Semi Condensed"/>
                <a:ea typeface="Barlow Semi Condensed"/>
                <a:cs typeface="Barlow Semi Condensed"/>
                <a:sym typeface="Barlow Semi Condensed"/>
              </a:rPr>
              <a:t>Java </a:t>
            </a:r>
            <a:r>
              <a:rPr lang="zh-CN" altLang="en-US" sz="1400" dirty="0">
                <a:latin typeface="Barlow Semi Condensed"/>
                <a:ea typeface="Barlow Semi Condensed"/>
                <a:cs typeface="Barlow Semi Condensed"/>
                <a:sym typeface="Barlow Semi Condensed"/>
              </a:rPr>
              <a:t>和</a:t>
            </a:r>
            <a:r>
              <a:rPr lang="en-US" altLang="zh-CN" sz="1400" dirty="0" err="1">
                <a:latin typeface="Barlow Semi Condensed"/>
                <a:ea typeface="Barlow Semi Condensed"/>
                <a:cs typeface="Barlow Semi Condensed"/>
                <a:sym typeface="Barlow Semi Condensed"/>
              </a:rPr>
              <a:t>SpringBoot</a:t>
            </a:r>
            <a:r>
              <a:rPr lang="en-US" altLang="zh-CN" sz="1400" dirty="0">
                <a:latin typeface="Barlow Semi Condensed"/>
                <a:ea typeface="Barlow Semi Condensed"/>
                <a:cs typeface="Barlow Semi Condensed"/>
                <a:sym typeface="Barlow Semi Condensed"/>
              </a:rPr>
              <a:t> </a:t>
            </a:r>
            <a:r>
              <a:rPr lang="zh-CN" altLang="en-US" sz="1400" dirty="0">
                <a:latin typeface="Barlow Semi Condensed"/>
                <a:ea typeface="Barlow Semi Condensed"/>
                <a:cs typeface="Barlow Semi Condensed"/>
                <a:sym typeface="Barlow Semi Condensed"/>
              </a:rPr>
              <a:t>框架</a:t>
            </a:r>
            <a:r>
              <a:rPr lang="en-US" altLang="zh-CN" sz="1400" dirty="0" err="1">
                <a:latin typeface="Barlow Semi Condensed"/>
                <a:ea typeface="Barlow Semi Condensed"/>
                <a:cs typeface="Barlow Semi Condensed"/>
                <a:sym typeface="Barlow Semi Condensed"/>
              </a:rPr>
              <a:t>SpringCloud</a:t>
            </a:r>
            <a:r>
              <a:rPr lang="en-US" altLang="zh-CN" sz="1400" dirty="0">
                <a:latin typeface="Barlow Semi Condensed"/>
                <a:ea typeface="Barlow Semi Condensed"/>
                <a:cs typeface="Barlow Semi Condensed"/>
                <a:sym typeface="Barlow Semi Condensed"/>
              </a:rPr>
              <a:t> </a:t>
            </a:r>
            <a:r>
              <a:rPr lang="zh-CN" altLang="en-US" sz="1400" dirty="0">
                <a:latin typeface="Barlow Semi Condensed"/>
                <a:ea typeface="Barlow Semi Condensed"/>
                <a:cs typeface="Barlow Semi Condensed"/>
                <a:sym typeface="Barlow Semi Condensed"/>
              </a:rPr>
              <a:t>的微服务框架的微服务架构。</a:t>
            </a:r>
            <a:endParaRPr sz="1400" dirty="0">
              <a:latin typeface="Barlow Semi Condensed"/>
              <a:ea typeface="Barlow Semi Condensed"/>
              <a:cs typeface="Barlow Semi Condensed"/>
              <a:sym typeface="Barlow Semi Condensed"/>
            </a:endParaRP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Tree>
    <p:extLst>
      <p:ext uri="{BB962C8B-B14F-4D97-AF65-F5344CB8AC3E}">
        <p14:creationId xmlns:p14="http://schemas.microsoft.com/office/powerpoint/2010/main" val="169705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44"/>
          <p:cNvSpPr txBox="1">
            <a:spLocks noGrp="1"/>
          </p:cNvSpPr>
          <p:nvPr>
            <p:ph type="subTitle" idx="1"/>
          </p:nvPr>
        </p:nvSpPr>
        <p:spPr>
          <a:xfrm>
            <a:off x="367145" y="1762576"/>
            <a:ext cx="3736354"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400" dirty="0">
                <a:latin typeface="Barlow Semi Condensed"/>
                <a:ea typeface="Barlow Semi Condensed"/>
                <a:cs typeface="Barlow Semi Condensed"/>
                <a:sym typeface="Barlow Semi Condensed"/>
              </a:rPr>
              <a:t>微服务架构按不同的业务逻辑，将各个业务逻辑划分为独立的服务，各服务拥有自己的内部结构，微服务之间通过内部网络进行通信。从部署的角度看，一个微服务即一个完整的系统（虚拟机、物理机、容器等）。这种接近垂直划分而非按层划分的方式使得每个微服务在功能上都是完整的个体，而且各个微服务可以进行重复设置，即实现了基于资源重置的服务的扩展或收缩。</a:t>
            </a: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Tree>
    <p:extLst>
      <p:ext uri="{BB962C8B-B14F-4D97-AF65-F5344CB8AC3E}">
        <p14:creationId xmlns:p14="http://schemas.microsoft.com/office/powerpoint/2010/main" val="110803608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TotalTime>
  <Words>771</Words>
  <Application>Microsoft Office PowerPoint</Application>
  <PresentationFormat>全屏显示(16:9)</PresentationFormat>
  <Paragraphs>85</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Abel</vt:lpstr>
      <vt:lpstr>Aharoni</vt:lpstr>
      <vt:lpstr>Arial</vt:lpstr>
      <vt:lpstr>Barlow Semi Condensed</vt:lpstr>
      <vt:lpstr>Barlow Semi Condensed Medium</vt:lpstr>
      <vt:lpstr>Fjalla One</vt:lpstr>
      <vt:lpstr>Technology Consulting by Slidesgo</vt:lpstr>
      <vt:lpstr>9min: 学术支援平台</vt:lpstr>
      <vt:lpstr>Table of Contents</vt:lpstr>
      <vt:lpstr>系统简介</vt:lpstr>
      <vt:lpstr>What is 9min</vt:lpstr>
      <vt:lpstr>Our goal</vt:lpstr>
      <vt:lpstr>Our Characters</vt:lpstr>
      <vt:lpstr>系统架构</vt:lpstr>
      <vt:lpstr>PowerPoint 演示文稿</vt:lpstr>
      <vt:lpstr>PowerPoint 演示文稿</vt:lpstr>
      <vt:lpstr>PowerPoint 演示文稿</vt:lpstr>
      <vt:lpstr>系统分析</vt:lpstr>
      <vt:lpstr>用户登录注册与认证系统</vt:lpstr>
      <vt:lpstr>用户登录注册与认证系统</vt:lpstr>
      <vt:lpstr>用户信息管理系统 </vt:lpstr>
      <vt:lpstr>用户信息管理系统 </vt:lpstr>
      <vt:lpstr>首页推荐与检索系统 </vt:lpstr>
      <vt:lpstr>首页推荐与检索系统 </vt:lpstr>
      <vt:lpstr> </vt:lpstr>
      <vt:lpstr> </vt:lpstr>
      <vt:lpstr>界面展示</vt:lpstr>
      <vt:lpstr>首页</vt:lpstr>
      <vt:lpstr>PowerPoint 演示文稿</vt:lpstr>
      <vt:lpstr>PowerPoint 演示文稿</vt:lpstr>
      <vt:lpstr>仲裁中心</vt:lpstr>
      <vt:lpstr>PowerPoint 演示文稿</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9min: 学术支援平台</dc:title>
  <dc:creator>HUAWEI</dc:creator>
  <cp:lastModifiedBy>杨 淳屹</cp:lastModifiedBy>
  <cp:revision>28</cp:revision>
  <dcterms:modified xsi:type="dcterms:W3CDTF">2022-05-16T10:38:51Z</dcterms:modified>
</cp:coreProperties>
</file>